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16" name="Segnaposto numero diapositiva 15"/>
          <p:cNvSpPr>
            <a:spLocks noGrp="1"/>
          </p:cNvSpPr>
          <p:nvPr>
            <p:ph type="sldNum" sz="quarter" idx="11"/>
          </p:nvPr>
        </p:nvSpPr>
        <p:spPr/>
        <p:txBody>
          <a:bodyPr/>
          <a:lstStyle/>
          <a:p>
            <a:fld id="{B007B441-5312-499D-93C3-6E37886527FA}"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transition spd="med"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4B6055F8-1D02-4417-9241-55C834FD9970}" type="datetimeFigureOut">
              <a:rPr lang="it-IT" smtClean="0"/>
              <a:pPr/>
              <a:t>14/04/2016</a:t>
            </a:fld>
            <a:endParaRPr lang="it-IT"/>
          </a:p>
        </p:txBody>
      </p:sp>
      <p:sp>
        <p:nvSpPr>
          <p:cNvPr id="15" name="Segnaposto numero diapositiva 14"/>
          <p:cNvSpPr>
            <a:spLocks noGrp="1"/>
          </p:cNvSpPr>
          <p:nvPr>
            <p:ph type="sldNum" sz="quarter" idx="15"/>
          </p:nvPr>
        </p:nvSpPr>
        <p:spPr/>
        <p:txBody>
          <a:bodyPr/>
          <a:lstStyle>
            <a:lvl1pPr algn="ctr">
              <a:defRPr/>
            </a:lvl1pPr>
          </a:lstStyle>
          <a:p>
            <a:fld id="{B007B441-5312-499D-93C3-6E37886527FA}"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transition spd="med"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ransition spd="med"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transition spd="med"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med" advTm="6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4B6055F8-1D02-4417-9241-55C834FD9970}" type="datetimeFigureOut">
              <a:rPr lang="it-IT" smtClean="0"/>
              <a:pPr/>
              <a:t>14/04/2016</a:t>
            </a:fld>
            <a:endParaRPr lang="it-IT"/>
          </a:p>
        </p:txBody>
      </p:sp>
      <p:sp>
        <p:nvSpPr>
          <p:cNvPr id="9" name="Segnaposto numero diapositiva 8"/>
          <p:cNvSpPr>
            <a:spLocks noGrp="1"/>
          </p:cNvSpPr>
          <p:nvPr>
            <p:ph type="sldNum" sz="quarter" idx="15"/>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transition spd="med" advTm="6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4B6055F8-1D02-4417-9241-55C834FD9970}" type="datetimeFigureOut">
              <a:rPr lang="it-IT" smtClean="0"/>
              <a:pPr/>
              <a:t>14/04/2016</a:t>
            </a:fld>
            <a:endParaRPr lang="it-IT"/>
          </a:p>
        </p:txBody>
      </p:sp>
      <p:sp>
        <p:nvSpPr>
          <p:cNvPr id="9" name="Segnaposto numero diapositiva 8"/>
          <p:cNvSpPr>
            <a:spLocks noGrp="1"/>
          </p:cNvSpPr>
          <p:nvPr>
            <p:ph type="sldNum" sz="quarter" idx="11"/>
          </p:nvPr>
        </p:nvSpPr>
        <p:spPr/>
        <p:txBody>
          <a:bodyPr/>
          <a:lstStyle/>
          <a:p>
            <a:fld id="{B007B441-5312-499D-93C3-6E37886527FA}"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transition spd="med"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B6055F8-1D02-4417-9241-55C834FD9970}" type="datetimeFigureOut">
              <a:rPr lang="it-IT" smtClean="0"/>
              <a:pPr/>
              <a:t>14/04/2016</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07B441-5312-499D-93C3-6E37886527FA}"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advTm="600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www.un.org/en/events/childrend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14414" y="2500306"/>
            <a:ext cx="6400800" cy="3214710"/>
          </a:xfrm>
        </p:spPr>
        <p:txBody>
          <a:bodyPr/>
          <a:lstStyle/>
          <a:p>
            <a:r>
              <a:rPr lang="it-IT" b="1" cap="all" dirty="0" smtClean="0"/>
              <a:t>GIORNATA   MONDIALE   DEI   DIRITTI   DELL'INFANZIA</a:t>
            </a:r>
          </a:p>
          <a:p>
            <a:endParaRPr lang="it-IT" b="1" cap="all" dirty="0" smtClean="0"/>
          </a:p>
          <a:p>
            <a:r>
              <a:rPr lang="it-IT" b="1" cap="all" dirty="0" smtClean="0"/>
              <a:t>I.C. “</a:t>
            </a:r>
            <a:r>
              <a:rPr lang="it-IT" b="1" cap="all" dirty="0" err="1" smtClean="0"/>
              <a:t>Moro-pascoli</a:t>
            </a:r>
            <a:r>
              <a:rPr lang="it-IT" b="1" cap="all" dirty="0" smtClean="0"/>
              <a:t>”</a:t>
            </a:r>
          </a:p>
          <a:p>
            <a:r>
              <a:rPr lang="it-IT" b="1" cap="all" dirty="0" err="1" smtClean="0"/>
              <a:t>Casagiove</a:t>
            </a:r>
            <a:endParaRPr lang="it-IT" b="1" cap="all" dirty="0" smtClean="0"/>
          </a:p>
          <a:p>
            <a:endParaRPr lang="it-IT" dirty="0" smtClean="0"/>
          </a:p>
          <a:p>
            <a:endParaRPr lang="it-IT" dirty="0"/>
          </a:p>
        </p:txBody>
      </p:sp>
      <p:sp>
        <p:nvSpPr>
          <p:cNvPr id="2" name="Titolo 1"/>
          <p:cNvSpPr>
            <a:spLocks noGrp="1"/>
          </p:cNvSpPr>
          <p:nvPr>
            <p:ph type="ctrTitle"/>
          </p:nvPr>
        </p:nvSpPr>
        <p:spPr>
          <a:xfrm>
            <a:off x="642910" y="1000108"/>
            <a:ext cx="7772400" cy="1470025"/>
          </a:xfrm>
        </p:spPr>
        <p:txBody>
          <a:bodyPr/>
          <a:lstStyle/>
          <a:p>
            <a:r>
              <a:rPr lang="it-IT" dirty="0" smtClean="0"/>
              <a:t>20 Novembre 2015</a:t>
            </a:r>
            <a:endParaRPr lang="it-IT" dirty="0"/>
          </a:p>
        </p:txBody>
      </p:sp>
    </p:spTree>
  </p:cSld>
  <p:clrMapOvr>
    <a:masterClrMapping/>
  </p:clrMapOvr>
  <p:transition spd="med"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0"/>
                                        <p:tgtEl>
                                          <p:spTgt spid="2"/>
                                        </p:tgtEl>
                                      </p:cBhvr>
                                    </p:animEffect>
                                  </p:childTnLst>
                                </p:cTn>
                              </p:par>
                            </p:childTnLst>
                          </p:cTn>
                        </p:par>
                        <p:par>
                          <p:cTn id="8" fill="hold">
                            <p:stCondLst>
                              <p:cond delay="5000"/>
                            </p:stCondLst>
                            <p:childTnLst>
                              <p:par>
                                <p:cTn id="9" presetID="18" presetClass="entr" presetSubtype="1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0"/>
                                        <p:tgtEl>
                                          <p:spTgt spid="3">
                                            <p:txEl>
                                              <p:pRg st="0" end="0"/>
                                            </p:txEl>
                                          </p:spTgt>
                                        </p:tgtEl>
                                      </p:cBhvr>
                                    </p:animEffect>
                                  </p:childTnLst>
                                </p:cTn>
                              </p:par>
                            </p:childTnLst>
                          </p:cTn>
                        </p:par>
                        <p:par>
                          <p:cTn id="12" fill="hold">
                            <p:stCondLst>
                              <p:cond delay="10000"/>
                            </p:stCondLst>
                            <p:childTnLst>
                              <p:par>
                                <p:cTn id="13" presetID="18" presetClass="entr" presetSubtype="3"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upRight)">
                                      <p:cBhvr>
                                        <p:cTn id="15" dur="5000"/>
                                        <p:tgtEl>
                                          <p:spTgt spid="3">
                                            <p:txEl>
                                              <p:pRg st="2" end="2"/>
                                            </p:txEl>
                                          </p:spTgt>
                                        </p:tgtEl>
                                      </p:cBhvr>
                                    </p:animEffect>
                                  </p:childTnLst>
                                </p:cTn>
                              </p:par>
                            </p:childTnLst>
                          </p:cTn>
                        </p:par>
                        <p:par>
                          <p:cTn id="16" fill="hold">
                            <p:stCondLst>
                              <p:cond delay="15000"/>
                            </p:stCondLst>
                            <p:childTnLst>
                              <p:par>
                                <p:cTn id="17" presetID="18" presetClass="entr" presetSubtype="3"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trips(upRight)">
                                      <p:cBhvr>
                                        <p:cTn id="19" dur="5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Galleria\diritti dei bambini\caruso\DSC_4139.jpg"/>
          <p:cNvPicPr>
            <a:picLocks noChangeAspect="1" noChangeArrowheads="1"/>
          </p:cNvPicPr>
          <p:nvPr/>
        </p:nvPicPr>
        <p:blipFill>
          <a:blip r:embed="rId2" cstate="print"/>
          <a:srcRect/>
          <a:stretch>
            <a:fillRect/>
          </a:stretch>
        </p:blipFill>
        <p:spPr bwMode="auto">
          <a:xfrm>
            <a:off x="785786" y="285728"/>
            <a:ext cx="2286016" cy="1428760"/>
          </a:xfrm>
          <a:prstGeom prst="rect">
            <a:avLst/>
          </a:prstGeom>
          <a:noFill/>
        </p:spPr>
      </p:pic>
      <p:pic>
        <p:nvPicPr>
          <p:cNvPr id="1027" name="Picture 3" descr="F:\Galleria\diritti dei bambini\de filippo\20151119_101005.jpg"/>
          <p:cNvPicPr>
            <a:picLocks noGrp="1" noChangeAspect="1" noChangeArrowheads="1"/>
          </p:cNvPicPr>
          <p:nvPr>
            <p:ph idx="1"/>
          </p:nvPr>
        </p:nvPicPr>
        <p:blipFill>
          <a:blip r:embed="rId3" cstate="print"/>
          <a:srcRect/>
          <a:stretch>
            <a:fillRect/>
          </a:stretch>
        </p:blipFill>
        <p:spPr bwMode="auto">
          <a:xfrm>
            <a:off x="5643570" y="1571612"/>
            <a:ext cx="3190876" cy="1785950"/>
          </a:xfrm>
          <a:prstGeom prst="rect">
            <a:avLst/>
          </a:prstGeom>
          <a:noFill/>
        </p:spPr>
      </p:pic>
      <p:sp>
        <p:nvSpPr>
          <p:cNvPr id="6" name="Rettangolo 5"/>
          <p:cNvSpPr/>
          <p:nvPr/>
        </p:nvSpPr>
        <p:spPr>
          <a:xfrm>
            <a:off x="1928795" y="2285992"/>
            <a:ext cx="3429024" cy="523220"/>
          </a:xfrm>
          <a:prstGeom prst="rect">
            <a:avLst/>
          </a:prstGeom>
        </p:spPr>
        <p:txBody>
          <a:bodyPr wrap="square">
            <a:spAutoFit/>
          </a:bodyPr>
          <a:lstStyle/>
          <a:p>
            <a:r>
              <a:rPr lang="it-IT" sz="2800" i="1" dirty="0" smtClean="0">
                <a:latin typeface="+mj-lt"/>
              </a:rPr>
              <a:t>PLESSO DE FILIPPO</a:t>
            </a:r>
            <a:endParaRPr lang="it-IT" sz="2800" i="1" dirty="0">
              <a:latin typeface="+mj-lt"/>
            </a:endParaRPr>
          </a:p>
        </p:txBody>
      </p:sp>
      <p:pic>
        <p:nvPicPr>
          <p:cNvPr id="1028" name="Picture 4" descr="F:\Galleria\diritti dei bambini\moro\DSC_4182.jpg"/>
          <p:cNvPicPr>
            <a:picLocks noChangeAspect="1" noChangeArrowheads="1"/>
          </p:cNvPicPr>
          <p:nvPr/>
        </p:nvPicPr>
        <p:blipFill>
          <a:blip r:embed="rId4" cstate="print"/>
          <a:srcRect/>
          <a:stretch>
            <a:fillRect/>
          </a:stretch>
        </p:blipFill>
        <p:spPr bwMode="auto">
          <a:xfrm>
            <a:off x="1071538" y="3000372"/>
            <a:ext cx="3286148" cy="1500198"/>
          </a:xfrm>
          <a:prstGeom prst="rect">
            <a:avLst/>
          </a:prstGeom>
          <a:noFill/>
        </p:spPr>
      </p:pic>
      <p:sp>
        <p:nvSpPr>
          <p:cNvPr id="8" name="Rettangolo 7"/>
          <p:cNvSpPr/>
          <p:nvPr/>
        </p:nvSpPr>
        <p:spPr>
          <a:xfrm>
            <a:off x="4714876" y="3714752"/>
            <a:ext cx="2688172" cy="523220"/>
          </a:xfrm>
          <a:prstGeom prst="rect">
            <a:avLst/>
          </a:prstGeom>
        </p:spPr>
        <p:txBody>
          <a:bodyPr wrap="none">
            <a:spAutoFit/>
          </a:bodyPr>
          <a:lstStyle/>
          <a:p>
            <a:r>
              <a:rPr lang="it-IT" sz="2800" i="1" dirty="0" smtClean="0">
                <a:latin typeface="+mj-lt"/>
              </a:rPr>
              <a:t>PLESSO  MORO</a:t>
            </a:r>
            <a:endParaRPr lang="it-IT" sz="2800" i="1" dirty="0">
              <a:latin typeface="+mj-lt"/>
            </a:endParaRPr>
          </a:p>
        </p:txBody>
      </p:sp>
      <p:pic>
        <p:nvPicPr>
          <p:cNvPr id="1029" name="Picture 5" descr="F:\Galleria\diritti dei bambini\pascoli\DSC_4232.jpg"/>
          <p:cNvPicPr>
            <a:picLocks noChangeAspect="1" noChangeArrowheads="1"/>
          </p:cNvPicPr>
          <p:nvPr/>
        </p:nvPicPr>
        <p:blipFill>
          <a:blip r:embed="rId5" cstate="print"/>
          <a:srcRect/>
          <a:stretch>
            <a:fillRect/>
          </a:stretch>
        </p:blipFill>
        <p:spPr bwMode="auto">
          <a:xfrm>
            <a:off x="5143504" y="4714883"/>
            <a:ext cx="3429024" cy="1643075"/>
          </a:xfrm>
          <a:prstGeom prst="rect">
            <a:avLst/>
          </a:prstGeom>
          <a:noFill/>
        </p:spPr>
      </p:pic>
      <p:sp>
        <p:nvSpPr>
          <p:cNvPr id="11" name="Rettangolo 10"/>
          <p:cNvSpPr/>
          <p:nvPr/>
        </p:nvSpPr>
        <p:spPr>
          <a:xfrm>
            <a:off x="1571604" y="5214950"/>
            <a:ext cx="3011209" cy="523220"/>
          </a:xfrm>
          <a:prstGeom prst="rect">
            <a:avLst/>
          </a:prstGeom>
        </p:spPr>
        <p:txBody>
          <a:bodyPr wrap="none">
            <a:spAutoFit/>
          </a:bodyPr>
          <a:lstStyle/>
          <a:p>
            <a:r>
              <a:rPr lang="it-IT" sz="2800" i="1" dirty="0" smtClean="0">
                <a:latin typeface="+mj-lt"/>
              </a:rPr>
              <a:t>PLESSO  PASCOLI</a:t>
            </a:r>
            <a:endParaRPr lang="it-IT" sz="2800" i="1" dirty="0">
              <a:latin typeface="+mj-lt"/>
            </a:endParaRPr>
          </a:p>
        </p:txBody>
      </p:sp>
      <p:sp>
        <p:nvSpPr>
          <p:cNvPr id="12" name="Rettangolo 11"/>
          <p:cNvSpPr/>
          <p:nvPr/>
        </p:nvSpPr>
        <p:spPr>
          <a:xfrm>
            <a:off x="3857620" y="714356"/>
            <a:ext cx="2921121" cy="523220"/>
          </a:xfrm>
          <a:prstGeom prst="rect">
            <a:avLst/>
          </a:prstGeom>
        </p:spPr>
        <p:txBody>
          <a:bodyPr wrap="none">
            <a:spAutoFit/>
          </a:bodyPr>
          <a:lstStyle/>
          <a:p>
            <a:r>
              <a:rPr lang="it-IT" sz="2800" i="1" dirty="0" smtClean="0">
                <a:latin typeface="+mj-lt"/>
              </a:rPr>
              <a:t>PLESSO CARUSO</a:t>
            </a:r>
            <a:endParaRPr lang="it-IT" sz="2800" i="1" dirty="0">
              <a:latin typeface="+mj-lt"/>
            </a:endParaRPr>
          </a:p>
        </p:txBody>
      </p:sp>
    </p:spTree>
  </p:cSld>
  <p:clrMapOvr>
    <a:masterClrMapping/>
  </p:clrMapOvr>
  <p:transition spd="med" advTm="6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3000"/>
                                        <p:tgtEl>
                                          <p:spTgt spid="1026"/>
                                        </p:tgtEl>
                                      </p:cBhvr>
                                    </p:animEffect>
                                  </p:childTnLst>
                                </p:cTn>
                              </p:par>
                            </p:childTnLst>
                          </p:cTn>
                        </p:par>
                        <p:par>
                          <p:cTn id="8" fill="hold">
                            <p:stCondLst>
                              <p:cond delay="3000"/>
                            </p:stCondLst>
                            <p:childTnLst>
                              <p:par>
                                <p:cTn id="9" presetID="8" presetClass="entr" presetSubtype="16"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diamond(in)">
                                      <p:cBhvr>
                                        <p:cTn id="11" dur="3000"/>
                                        <p:tgtEl>
                                          <p:spTgt spid="1027"/>
                                        </p:tgtEl>
                                      </p:cBhvr>
                                    </p:animEffect>
                                  </p:childTnLst>
                                </p:cTn>
                              </p:par>
                            </p:childTnLst>
                          </p:cTn>
                        </p:par>
                        <p:par>
                          <p:cTn id="12" fill="hold">
                            <p:stCondLst>
                              <p:cond delay="6000"/>
                            </p:stCondLst>
                            <p:childTnLst>
                              <p:par>
                                <p:cTn id="13" presetID="4" presetClass="entr" presetSubtype="16"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ox(in)">
                                      <p:cBhvr>
                                        <p:cTn id="15" dur="3000"/>
                                        <p:tgtEl>
                                          <p:spTgt spid="1028"/>
                                        </p:tgtEl>
                                      </p:cBhvr>
                                    </p:animEffect>
                                  </p:childTnLst>
                                </p:cTn>
                              </p:par>
                            </p:childTnLst>
                          </p:cTn>
                        </p:par>
                        <p:par>
                          <p:cTn id="16" fill="hold">
                            <p:stCondLst>
                              <p:cond delay="9000"/>
                            </p:stCondLst>
                            <p:childTnLst>
                              <p:par>
                                <p:cTn id="17" presetID="3" presetClass="entr" presetSubtype="1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blinds(horizontal)">
                                      <p:cBhvr>
                                        <p:cTn id="19" dur="5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00034" y="1214422"/>
            <a:ext cx="8229600" cy="4562484"/>
          </a:xfrm>
        </p:spPr>
        <p:txBody>
          <a:bodyPr>
            <a:normAutofit fontScale="90000"/>
          </a:bodyPr>
          <a:lstStyle/>
          <a:p>
            <a:pPr algn="r"/>
            <a:r>
              <a:rPr lang="it-IT" b="1" i="1" dirty="0" smtClean="0"/>
              <a:t>“Quanto pesa una lacrima? </a:t>
            </a:r>
            <a:r>
              <a:rPr lang="it-IT" i="1" dirty="0" smtClean="0"/>
              <a:t/>
            </a:r>
            <a:br>
              <a:rPr lang="it-IT" i="1" dirty="0" smtClean="0"/>
            </a:br>
            <a:r>
              <a:rPr lang="it-IT" b="1" i="1" dirty="0" smtClean="0"/>
              <a:t>Dipende: la lacrima di un bambino capriccioso pesa meno del vento, </a:t>
            </a:r>
            <a:r>
              <a:rPr lang="it-IT" i="1" dirty="0" smtClean="0"/>
              <a:t/>
            </a:r>
            <a:br>
              <a:rPr lang="it-IT" i="1" dirty="0" smtClean="0"/>
            </a:br>
            <a:r>
              <a:rPr lang="it-IT" b="1" i="1" dirty="0" smtClean="0"/>
              <a:t>quella di un bambino affamato pesa più di tutta la terra”</a:t>
            </a:r>
            <a:br>
              <a:rPr lang="it-IT" b="1" i="1" dirty="0" smtClean="0"/>
            </a:br>
            <a:r>
              <a:rPr lang="it-IT" b="1" i="1" dirty="0" smtClean="0"/>
              <a:t>(Gianni Rodari)</a:t>
            </a:r>
            <a:r>
              <a:rPr lang="it-IT" i="1" dirty="0" smtClean="0"/>
              <a:t/>
            </a:r>
            <a:br>
              <a:rPr lang="it-IT" i="1" dirty="0" smtClean="0"/>
            </a:br>
            <a:endParaRPr lang="it-IT" i="1" dirty="0"/>
          </a:p>
        </p:txBody>
      </p:sp>
    </p:spTree>
  </p:cSld>
  <p:clrMapOvr>
    <a:masterClrMapping/>
  </p:clrMapOvr>
  <p:transition spd="med"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152400"/>
            <a:ext cx="8229600" cy="2633658"/>
          </a:xfrm>
        </p:spPr>
        <p:txBody>
          <a:bodyPr>
            <a:noAutofit/>
          </a:bodyPr>
          <a:lstStyle/>
          <a:p>
            <a:r>
              <a:rPr lang="it-IT" sz="2400" dirty="0" smtClean="0"/>
              <a:t>I bambini, in apparenza fragili eppure così forti, possiedono risorse che gli adulti non sognano neppure. “</a:t>
            </a:r>
            <a:r>
              <a:rPr lang="it-IT" sz="2400" b="1" dirty="0" smtClean="0"/>
              <a:t>I fanciulli trovano tutto nel nulla</a:t>
            </a:r>
            <a:r>
              <a:rPr lang="it-IT" sz="2400" dirty="0" smtClean="0"/>
              <a:t>, gli uomini il nulla nel tutto”, scriveva Giacomo Leopardi sintetizzando l’ immutabile stupore con cui i bambini si affacciano alla vita.</a:t>
            </a:r>
            <a:br>
              <a:rPr lang="it-IT" sz="2400" dirty="0" smtClean="0"/>
            </a:br>
            <a:endParaRPr lang="it-IT" sz="2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00166" y="2714620"/>
            <a:ext cx="2143140" cy="15001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143504" y="2428868"/>
            <a:ext cx="2143140" cy="1643074"/>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5786446" y="4429132"/>
            <a:ext cx="2357454" cy="1571636"/>
          </a:xfrm>
          <a:prstGeom prst="rect">
            <a:avLst/>
          </a:prstGeom>
          <a:noFill/>
          <a:ln w="9525">
            <a:noFill/>
            <a:miter lim="800000"/>
            <a:headEnd/>
            <a:tailEnd/>
          </a:ln>
          <a:effectLst/>
        </p:spPr>
      </p:pic>
      <p:pic>
        <p:nvPicPr>
          <p:cNvPr id="2054" name="Picture 6" descr="F:\Galleria\diritti dei bambini\caruso\DSC_4155.jpg"/>
          <p:cNvPicPr>
            <a:picLocks noChangeAspect="1" noChangeArrowheads="1"/>
          </p:cNvPicPr>
          <p:nvPr/>
        </p:nvPicPr>
        <p:blipFill>
          <a:blip r:embed="rId5" cstate="print"/>
          <a:srcRect/>
          <a:stretch>
            <a:fillRect/>
          </a:stretch>
        </p:blipFill>
        <p:spPr bwMode="auto">
          <a:xfrm>
            <a:off x="1071538" y="4500570"/>
            <a:ext cx="2714644" cy="1571636"/>
          </a:xfrm>
          <a:prstGeom prst="rect">
            <a:avLst/>
          </a:prstGeom>
          <a:noFill/>
        </p:spPr>
      </p:pic>
    </p:spTree>
  </p:cSld>
  <p:clrMapOvr>
    <a:masterClrMapping/>
  </p:clrMapOvr>
  <p:transition spd="med"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50"/>
                                        </p:tgtEl>
                                        <p:attrNameLst>
                                          <p:attrName>r</p:attrName>
                                        </p:attrNameLst>
                                      </p:cBhvr>
                                    </p:animRot>
                                  </p:childTnLst>
                                </p:cTn>
                              </p:par>
                            </p:childTnLst>
                          </p:cTn>
                        </p:par>
                        <p:par>
                          <p:cTn id="7" fill="hold">
                            <p:stCondLst>
                              <p:cond delay="2000"/>
                            </p:stCondLst>
                            <p:childTnLst>
                              <p:par>
                                <p:cTn id="8" presetID="8" presetClass="entr" presetSubtype="16" fill="hold" nodeType="after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diamond(in)">
                                      <p:cBhvr>
                                        <p:cTn id="10" dur="3000"/>
                                        <p:tgtEl>
                                          <p:spTgt spid="2051"/>
                                        </p:tgtEl>
                                      </p:cBhvr>
                                    </p:animEffect>
                                  </p:childTnLst>
                                </p:cTn>
                              </p:par>
                            </p:childTnLst>
                          </p:cTn>
                        </p:par>
                        <p:par>
                          <p:cTn id="11" fill="hold">
                            <p:stCondLst>
                              <p:cond delay="5000"/>
                            </p:stCondLst>
                            <p:childTnLst>
                              <p:par>
                                <p:cTn id="12" presetID="24" presetClass="exit" presetSubtype="0" fill="hold" nodeType="afterEffect">
                                  <p:stCondLst>
                                    <p:cond delay="0"/>
                                  </p:stCondLst>
                                  <p:childTnLst>
                                    <p:anim to="" calcmode="lin" valueType="num">
                                      <p:cBhvr>
                                        <p:cTn id="13" dur="1"/>
                                        <p:tgtEl>
                                          <p:spTgt spid="2054"/>
                                        </p:tgtEl>
                                        <p:attrNameLst>
                                          <p:attrName/>
                                        </p:attrNameLst>
                                      </p:cBhvr>
                                    </p:anim>
                                    <p:set>
                                      <p:cBhvr>
                                        <p:cTn id="14" dur="1" fill="hold">
                                          <p:stCondLst>
                                            <p:cond delay="0"/>
                                          </p:stCondLst>
                                        </p:cTn>
                                        <p:tgtEl>
                                          <p:spTgt spid="2054"/>
                                        </p:tgtEl>
                                        <p:attrNameLst>
                                          <p:attrName>style.visibility</p:attrName>
                                        </p:attrNameLst>
                                      </p:cBhvr>
                                      <p:to>
                                        <p:strVal val="hidden"/>
                                      </p:to>
                                    </p:set>
                                  </p:childTnLst>
                                </p:cTn>
                              </p:par>
                            </p:childTnLst>
                          </p:cTn>
                        </p:par>
                        <p:par>
                          <p:cTn id="15" fill="hold">
                            <p:stCondLst>
                              <p:cond delay="5000"/>
                            </p:stCondLst>
                            <p:childTnLst>
                              <p:par>
                                <p:cTn id="16" presetID="2" presetClass="entr" presetSubtype="4" fill="hold" nodeType="afterEffect">
                                  <p:stCondLst>
                                    <p:cond delay="0"/>
                                  </p:stCondLst>
                                  <p:childTnLst>
                                    <p:set>
                                      <p:cBhvr>
                                        <p:cTn id="17" dur="1" fill="hold">
                                          <p:stCondLst>
                                            <p:cond delay="0"/>
                                          </p:stCondLst>
                                        </p:cTn>
                                        <p:tgtEl>
                                          <p:spTgt spid="2053"/>
                                        </p:tgtEl>
                                        <p:attrNameLst>
                                          <p:attrName>style.visibility</p:attrName>
                                        </p:attrNameLst>
                                      </p:cBhvr>
                                      <p:to>
                                        <p:strVal val="visible"/>
                                      </p:to>
                                    </p:set>
                                    <p:anim calcmode="lin" valueType="num">
                                      <p:cBhvr additive="base">
                                        <p:cTn id="18" dur="2000" fill="hold"/>
                                        <p:tgtEl>
                                          <p:spTgt spid="2053"/>
                                        </p:tgtEl>
                                        <p:attrNameLst>
                                          <p:attrName>ppt_x</p:attrName>
                                        </p:attrNameLst>
                                      </p:cBhvr>
                                      <p:tavLst>
                                        <p:tav tm="0">
                                          <p:val>
                                            <p:strVal val="#ppt_x"/>
                                          </p:val>
                                        </p:tav>
                                        <p:tav tm="100000">
                                          <p:val>
                                            <p:strVal val="#ppt_x"/>
                                          </p:val>
                                        </p:tav>
                                      </p:tavLst>
                                    </p:anim>
                                    <p:anim calcmode="lin" valueType="num">
                                      <p:cBhvr additive="base">
                                        <p:cTn id="19" dur="20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786446" y="3643314"/>
            <a:ext cx="2786082" cy="2143140"/>
          </a:xfrm>
          <a:prstGeom prst="rect">
            <a:avLst/>
          </a:prstGeom>
          <a:noFill/>
          <a:ln w="9525">
            <a:noFill/>
            <a:miter lim="800000"/>
            <a:headEnd/>
            <a:tailEnd/>
          </a:ln>
          <a:effectLst/>
        </p:spPr>
      </p:pic>
      <p:pic>
        <p:nvPicPr>
          <p:cNvPr id="4099" name="Picture 3" descr="F:\Galleria\diritti dei bambini\pascoli\DSC_4226.jpg"/>
          <p:cNvPicPr>
            <a:picLocks noChangeAspect="1" noChangeArrowheads="1"/>
          </p:cNvPicPr>
          <p:nvPr/>
        </p:nvPicPr>
        <p:blipFill>
          <a:blip r:embed="rId3" cstate="print"/>
          <a:srcRect/>
          <a:stretch>
            <a:fillRect/>
          </a:stretch>
        </p:blipFill>
        <p:spPr bwMode="auto">
          <a:xfrm>
            <a:off x="500034" y="571480"/>
            <a:ext cx="2928958" cy="2143140"/>
          </a:xfrm>
          <a:prstGeom prst="rect">
            <a:avLst/>
          </a:prstGeom>
          <a:noFill/>
        </p:spPr>
      </p:pic>
      <p:sp>
        <p:nvSpPr>
          <p:cNvPr id="4100" name="Rectangle 4"/>
          <p:cNvSpPr>
            <a:spLocks noChangeArrowheads="1"/>
          </p:cNvSpPr>
          <p:nvPr/>
        </p:nvSpPr>
        <p:spPr bwMode="auto">
          <a:xfrm>
            <a:off x="4000496" y="1552976"/>
            <a:ext cx="450056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lang="it-IT" sz="1100" dirty="0" smtClean="0">
              <a:latin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714348" y="3571876"/>
            <a:ext cx="4572000" cy="2185214"/>
          </a:xfrm>
          <a:prstGeom prst="rect">
            <a:avLst/>
          </a:prstGeom>
        </p:spPr>
        <p:txBody>
          <a:bodyPr wrap="square">
            <a:spAutoFit/>
          </a:bodyPr>
          <a:lstStyle/>
          <a:p>
            <a:pPr algn="just"/>
            <a:r>
              <a:rPr lang="it-IT" sz="2000" dirty="0" smtClean="0"/>
              <a:t>Per </a:t>
            </a:r>
            <a:r>
              <a:rPr lang="it-IT" sz="2000" dirty="0" smtClean="0"/>
              <a:t>lottare contro questi continui abusi il 20 novembre si celebra in tutto il mondo la Giornata Internazionale dei Diritti </a:t>
            </a:r>
            <a:r>
              <a:rPr lang="it-IT" sz="2000" dirty="0" err="1" smtClean="0"/>
              <a:t>dell</a:t>
            </a:r>
            <a:r>
              <a:rPr lang="it-IT" sz="2000" dirty="0" smtClean="0"/>
              <a:t> ‘Infanzia e </a:t>
            </a:r>
            <a:r>
              <a:rPr lang="it-IT" sz="2000" dirty="0" err="1" smtClean="0"/>
              <a:t>dell</a:t>
            </a:r>
            <a:r>
              <a:rPr lang="it-IT" sz="2000" dirty="0" smtClean="0"/>
              <a:t> ‘Adolescenza </a:t>
            </a:r>
            <a:endParaRPr lang="it-IT" sz="2000" dirty="0" smtClean="0">
              <a:hlinkClick r:id="rId4"/>
            </a:endParaRPr>
          </a:p>
          <a:p>
            <a:pPr algn="just"/>
            <a:r>
              <a:rPr lang="it-IT" sz="2000" dirty="0" smtClean="0"/>
              <a:t> istituita dall’ ONU.</a:t>
            </a:r>
          </a:p>
          <a:p>
            <a:endParaRPr lang="it-IT" dirty="0" smtClean="0"/>
          </a:p>
          <a:p>
            <a:endParaRPr lang="it-IT" dirty="0"/>
          </a:p>
        </p:txBody>
      </p:sp>
      <p:sp>
        <p:nvSpPr>
          <p:cNvPr id="6" name="Rettangolo 5"/>
          <p:cNvSpPr/>
          <p:nvPr/>
        </p:nvSpPr>
        <p:spPr>
          <a:xfrm>
            <a:off x="4000496" y="1142984"/>
            <a:ext cx="4572000" cy="1569660"/>
          </a:xfrm>
          <a:prstGeom prst="rect">
            <a:avLst/>
          </a:prstGeom>
        </p:spPr>
        <p:txBody>
          <a:bodyPr wrap="square">
            <a:spAutoFit/>
          </a:bodyPr>
          <a:lstStyle/>
          <a:p>
            <a:endParaRPr lang="it-IT" dirty="0" smtClean="0"/>
          </a:p>
          <a:p>
            <a:pPr algn="just"/>
            <a:r>
              <a:rPr lang="it-IT" sz="2000" dirty="0" smtClean="0"/>
              <a:t>Ancora </a:t>
            </a:r>
            <a:r>
              <a:rPr lang="it-IT" sz="2000" dirty="0" smtClean="0"/>
              <a:t>oggi i diritti dei bambini vengono calpestati e tanti  sono vittime di abusi e sfruttamento. </a:t>
            </a:r>
            <a:endParaRPr lang="it-IT" sz="2000" dirty="0" smtClean="0"/>
          </a:p>
          <a:p>
            <a:endParaRPr lang="it-IT" dirty="0"/>
          </a:p>
        </p:txBody>
      </p:sp>
    </p:spTree>
  </p:cSld>
  <p:clrMapOvr>
    <a:masterClrMapping/>
  </p:clrMapOvr>
  <p:transition spd="med"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plus(in)">
                                      <p:cBhvr>
                                        <p:cTn id="7" dur="3000"/>
                                        <p:tgtEl>
                                          <p:spTgt spid="4099"/>
                                        </p:tgtEl>
                                      </p:cBhvr>
                                    </p:animEffect>
                                  </p:childTnLst>
                                </p:cTn>
                              </p:par>
                            </p:childTnLst>
                          </p:cTn>
                        </p:par>
                        <p:par>
                          <p:cTn id="8" fill="hold">
                            <p:stCondLst>
                              <p:cond delay="3000"/>
                            </p:stCondLst>
                            <p:childTnLst>
                              <p:par>
                                <p:cTn id="9" presetID="1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plus(in)">
                                      <p:cBhvr>
                                        <p:cTn id="1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00042"/>
            <a:ext cx="8229600" cy="5595958"/>
          </a:xfrm>
        </p:spPr>
        <p:txBody>
          <a:bodyPr/>
          <a:lstStyle/>
          <a:p>
            <a:pPr algn="just">
              <a:buNone/>
            </a:pPr>
            <a:r>
              <a:rPr lang="it-IT" dirty="0" smtClean="0"/>
              <a:t>   Anche gli alunni dell’Istituto Comprensivo “Moro-Pascoli” hanno celebrato questa giornata in collaborazione con l’AIFO, per ricordare tale data e riportare all’attenzione generale il tema dei diritti dei minori così come sono scritti nella Convenzione stessa.</a:t>
            </a:r>
          </a:p>
          <a:p>
            <a:endParaRPr lang="it-IT" dirty="0"/>
          </a:p>
        </p:txBody>
      </p:sp>
      <p:pic>
        <p:nvPicPr>
          <p:cNvPr id="19459" name="Picture 3"/>
          <p:cNvPicPr>
            <a:picLocks noChangeAspect="1" noChangeArrowheads="1"/>
          </p:cNvPicPr>
          <p:nvPr/>
        </p:nvPicPr>
        <p:blipFill>
          <a:blip r:embed="rId2" cstate="print"/>
          <a:srcRect/>
          <a:stretch>
            <a:fillRect/>
          </a:stretch>
        </p:blipFill>
        <p:spPr bwMode="auto">
          <a:xfrm>
            <a:off x="2857488" y="2786058"/>
            <a:ext cx="3786214" cy="1714512"/>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cstate="print"/>
          <a:srcRect/>
          <a:stretch>
            <a:fillRect/>
          </a:stretch>
        </p:blipFill>
        <p:spPr bwMode="auto">
          <a:xfrm>
            <a:off x="1571604" y="4786322"/>
            <a:ext cx="2643206" cy="1571636"/>
          </a:xfrm>
          <a:prstGeom prst="rect">
            <a:avLst/>
          </a:prstGeom>
          <a:noFill/>
          <a:ln w="9525">
            <a:noFill/>
            <a:miter lim="800000"/>
            <a:headEnd/>
            <a:tailEnd/>
          </a:ln>
          <a:effectLst/>
        </p:spPr>
      </p:pic>
      <p:pic>
        <p:nvPicPr>
          <p:cNvPr id="19463" name="Picture 7"/>
          <p:cNvPicPr>
            <a:picLocks noChangeAspect="1" noChangeArrowheads="1"/>
          </p:cNvPicPr>
          <p:nvPr/>
        </p:nvPicPr>
        <p:blipFill>
          <a:blip r:embed="rId4" cstate="print"/>
          <a:srcRect/>
          <a:stretch>
            <a:fillRect/>
          </a:stretch>
        </p:blipFill>
        <p:spPr bwMode="auto">
          <a:xfrm>
            <a:off x="5572132" y="4857760"/>
            <a:ext cx="2714644" cy="1500198"/>
          </a:xfrm>
          <a:prstGeom prst="rect">
            <a:avLst/>
          </a:prstGeom>
          <a:noFill/>
          <a:ln w="9525">
            <a:noFill/>
            <a:miter lim="800000"/>
            <a:headEnd/>
            <a:tailEnd/>
          </a:ln>
          <a:effectLst/>
        </p:spPr>
      </p:pic>
    </p:spTree>
  </p:cSld>
  <p:clrMapOvr>
    <a:masterClrMapping/>
  </p:clrMapOvr>
  <p:transition spd="med"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000" fill="hold"/>
                                        <p:tgtEl>
                                          <p:spTgt spid="19459"/>
                                        </p:tgtEl>
                                        <p:attrNameLst>
                                          <p:attrName>r</p:attrName>
                                        </p:attrNameLst>
                                      </p:cBhvr>
                                    </p:animRot>
                                  </p:childTnLst>
                                </p:cTn>
                              </p:par>
                            </p:childTnLst>
                          </p:cTn>
                        </p:par>
                        <p:par>
                          <p:cTn id="7" fill="hold">
                            <p:stCondLst>
                              <p:cond delay="3000"/>
                            </p:stCondLst>
                            <p:childTnLst>
                              <p:par>
                                <p:cTn id="8" presetID="22" presetClass="entr" presetSubtype="1" fill="hold" nodeType="after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wipe(up)">
                                      <p:cBhvr>
                                        <p:cTn id="10" dur="3000"/>
                                        <p:tgtEl>
                                          <p:spTgt spid="19461"/>
                                        </p:tgtEl>
                                      </p:cBhvr>
                                    </p:animEffect>
                                  </p:childTnLst>
                                </p:cTn>
                              </p:par>
                            </p:childTnLst>
                          </p:cTn>
                        </p:par>
                        <p:par>
                          <p:cTn id="11" fill="hold">
                            <p:stCondLst>
                              <p:cond delay="6000"/>
                            </p:stCondLst>
                            <p:childTnLst>
                              <p:par>
                                <p:cTn id="12" presetID="55" presetClass="entr" presetSubtype="0" fill="hold" nodeType="afterEffect">
                                  <p:stCondLst>
                                    <p:cond delay="0"/>
                                  </p:stCondLst>
                                  <p:childTnLst>
                                    <p:set>
                                      <p:cBhvr>
                                        <p:cTn id="13" dur="1" fill="hold">
                                          <p:stCondLst>
                                            <p:cond delay="0"/>
                                          </p:stCondLst>
                                        </p:cTn>
                                        <p:tgtEl>
                                          <p:spTgt spid="19463"/>
                                        </p:tgtEl>
                                        <p:attrNameLst>
                                          <p:attrName>style.visibility</p:attrName>
                                        </p:attrNameLst>
                                      </p:cBhvr>
                                      <p:to>
                                        <p:strVal val="visible"/>
                                      </p:to>
                                    </p:set>
                                    <p:anim calcmode="lin" valueType="num">
                                      <p:cBhvr>
                                        <p:cTn id="14" dur="2000" fill="hold"/>
                                        <p:tgtEl>
                                          <p:spTgt spid="19463"/>
                                        </p:tgtEl>
                                        <p:attrNameLst>
                                          <p:attrName>ppt_w</p:attrName>
                                        </p:attrNameLst>
                                      </p:cBhvr>
                                      <p:tavLst>
                                        <p:tav tm="0">
                                          <p:val>
                                            <p:strVal val="#ppt_w*0.70"/>
                                          </p:val>
                                        </p:tav>
                                        <p:tav tm="100000">
                                          <p:val>
                                            <p:strVal val="#ppt_w"/>
                                          </p:val>
                                        </p:tav>
                                      </p:tavLst>
                                    </p:anim>
                                    <p:anim calcmode="lin" valueType="num">
                                      <p:cBhvr>
                                        <p:cTn id="15" dur="2000" fill="hold"/>
                                        <p:tgtEl>
                                          <p:spTgt spid="19463"/>
                                        </p:tgtEl>
                                        <p:attrNameLst>
                                          <p:attrName>ppt_h</p:attrName>
                                        </p:attrNameLst>
                                      </p:cBhvr>
                                      <p:tavLst>
                                        <p:tav tm="0">
                                          <p:val>
                                            <p:strVal val="#ppt_h"/>
                                          </p:val>
                                        </p:tav>
                                        <p:tav tm="100000">
                                          <p:val>
                                            <p:strVal val="#ppt_h"/>
                                          </p:val>
                                        </p:tav>
                                      </p:tavLst>
                                    </p:anim>
                                    <p:animEffect transition="in" filter="fade">
                                      <p:cBhvr>
                                        <p:cTn id="16"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5794"/>
            <a:ext cx="8229600" cy="5310206"/>
          </a:xfrm>
        </p:spPr>
        <p:txBody>
          <a:bodyPr/>
          <a:lstStyle/>
          <a:p>
            <a:pPr algn="just">
              <a:buNone/>
            </a:pPr>
            <a:r>
              <a:rPr lang="it-IT" dirty="0" smtClean="0"/>
              <a:t>    È estremamente  </a:t>
            </a:r>
            <a:r>
              <a:rPr lang="it-IT" dirty="0" smtClean="0"/>
              <a:t>importante che i </a:t>
            </a:r>
            <a:r>
              <a:rPr lang="it-IT" b="1" dirty="0" smtClean="0"/>
              <a:t>diritti dei minori </a:t>
            </a:r>
            <a:r>
              <a:rPr lang="it-IT" dirty="0" smtClean="0"/>
              <a:t>non rimangano </a:t>
            </a:r>
            <a:r>
              <a:rPr lang="it-IT" dirty="0" smtClean="0"/>
              <a:t>unicamente </a:t>
            </a:r>
            <a:r>
              <a:rPr lang="it-IT" dirty="0" smtClean="0"/>
              <a:t>delle </a:t>
            </a:r>
            <a:r>
              <a:rPr lang="it-IT" dirty="0" smtClean="0"/>
              <a:t>articolate leggi </a:t>
            </a:r>
            <a:r>
              <a:rPr lang="it-IT" dirty="0" smtClean="0"/>
              <a:t>cartacee, ma che possano essere diffuse in modo semplice, essere comprese da </a:t>
            </a:r>
            <a:r>
              <a:rPr lang="it-IT" dirty="0" smtClean="0"/>
              <a:t>tutti, grandi e piccoli, e messe  in atto </a:t>
            </a:r>
            <a:r>
              <a:rPr lang="it-IT" dirty="0" smtClean="0"/>
              <a:t>quotidianamente nella realtà </a:t>
            </a:r>
            <a:r>
              <a:rPr lang="it-IT" dirty="0" smtClean="0"/>
              <a:t>familiare.</a:t>
            </a:r>
          </a:p>
          <a:p>
            <a:pPr algn="just">
              <a:buNone/>
            </a:pPr>
            <a:endParaRPr lang="it-IT" dirty="0" smtClean="0"/>
          </a:p>
          <a:p>
            <a:pPr algn="just">
              <a:buNone/>
            </a:pPr>
            <a:r>
              <a:rPr lang="it-IT" dirty="0" smtClean="0"/>
              <a:t> </a:t>
            </a:r>
            <a:r>
              <a:rPr lang="it-IT" dirty="0" smtClean="0"/>
              <a:t>                                          </a:t>
            </a:r>
            <a:r>
              <a:rPr lang="it-IT" dirty="0" err="1" smtClean="0"/>
              <a:t>Ins.te</a:t>
            </a:r>
            <a:r>
              <a:rPr lang="it-IT" dirty="0" smtClean="0"/>
              <a:t> Stefania </a:t>
            </a:r>
            <a:r>
              <a:rPr lang="it-IT" dirty="0" err="1" smtClean="0"/>
              <a:t>Ferrandino</a:t>
            </a:r>
            <a:endParaRPr lang="it-IT" dirty="0"/>
          </a:p>
        </p:txBody>
      </p:sp>
    </p:spTree>
  </p:cSld>
  <p:clrMapOvr>
    <a:masterClrMapping/>
  </p:clrMapOvr>
  <p:transition spd="slow" advClick="0" advTm="6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TotalTime>
  <Words>159</Words>
  <Application>Microsoft Office PowerPoint</Application>
  <PresentationFormat>Presentazione su schermo (4:3)</PresentationFormat>
  <Paragraphs>19</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Carta</vt:lpstr>
      <vt:lpstr>20 Novembre 2015</vt:lpstr>
      <vt:lpstr>Diapositiva 2</vt:lpstr>
      <vt:lpstr>“Quanto pesa una lacrima?  Dipende: la lacrima di un bambino capriccioso pesa meno del vento,  quella di un bambino affamato pesa più di tutta la terra” (Gianni Rodari) </vt:lpstr>
      <vt:lpstr>I bambini, in apparenza fragili eppure così forti, possiedono risorse che gli adulti non sognano neppure. “I fanciulli trovano tutto nel nulla, gli uomini il nulla nel tutto”, scriveva Giacomo Leopardi sintetizzando l’ immutabile stupore con cui i bambini si affacciano alla vita. </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 Novembre 2015</dc:title>
  <dc:creator>joker</dc:creator>
  <cp:lastModifiedBy>joker</cp:lastModifiedBy>
  <cp:revision>25</cp:revision>
  <dcterms:created xsi:type="dcterms:W3CDTF">2016-03-30T19:42:05Z</dcterms:created>
  <dcterms:modified xsi:type="dcterms:W3CDTF">2016-04-14T21:02:20Z</dcterms:modified>
</cp:coreProperties>
</file>